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b4dbfc63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8b4dbfc63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bd43c0637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8bd43c0637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 media query?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CSS?</a:t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bd43c063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8bd43c063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hyperlink" Target="http://all.rit.edu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w3schools.com/css/css_rwd_mediaqueries.asp" TargetMode="External"/><Relationship Id="rId4" Type="http://schemas.openxmlformats.org/officeDocument/2006/relationships/hyperlink" Target="https://chrome.google.com/webstore/detail/visbug/cdockenadnadldjbbgcallicgledbeoc" TargetMode="External"/><Relationship Id="rId5" Type="http://schemas.openxmlformats.org/officeDocument/2006/relationships/hyperlink" Target="https://web.dev/responsive-web-design-basic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w3schools.com/css/css_intro.asp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821" y="0"/>
            <a:ext cx="997635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Cognitive Impairment Module " id="89" name="Google Shape;89;p13"/>
          <p:cNvSpPr txBox="1"/>
          <p:nvPr>
            <p:ph idx="4294967295" type="title"/>
          </p:nvPr>
        </p:nvSpPr>
        <p:spPr>
          <a:xfrm>
            <a:off x="2342777" y="2390590"/>
            <a:ext cx="7267388" cy="1733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33"/>
              <a:buFont typeface="Calibri"/>
              <a:buNone/>
            </a:pPr>
            <a:r>
              <a:rPr b="0" i="0" lang="en-US" sz="53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Cognitive Impairmen</a:t>
            </a:r>
            <a:r>
              <a:rPr lang="en-US" sz="5333"/>
              <a:t>t</a:t>
            </a:r>
            <a:r>
              <a:rPr b="0" i="0" lang="en-US" sz="53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Reflow</a:t>
            </a:r>
            <a:endParaRPr/>
          </a:p>
        </p:txBody>
      </p:sp>
      <p:sp>
        <p:nvSpPr>
          <p:cNvPr descr="http://all.rit.edu&#10;Developed With the Support of the NSF Award #1825023 &#10;" id="90" name="Google Shape;90;p13"/>
          <p:cNvSpPr txBox="1"/>
          <p:nvPr/>
        </p:nvSpPr>
        <p:spPr>
          <a:xfrm>
            <a:off x="3004457" y="6191694"/>
            <a:ext cx="618308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http://all.rit.edu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Developed With the Support of the NSF Award #1825023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60" name="Google Shape;16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5/5</a:t>
            </a:r>
            <a:endParaRPr/>
          </a:p>
        </p:txBody>
      </p:sp>
      <p:sp>
        <p:nvSpPr>
          <p:cNvPr descr="After zooming in 400%, (the standard according to WCAG2.0) the content is just as accessible and there is no horizontal scrolling&#10;" id="161" name="Google Shape;161;p22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After zooming in 400%, (the standard according to WCAG2.0) the content is just as accessible and there is no horizontal scrolling</a:t>
            </a:r>
            <a:endParaRPr/>
          </a:p>
        </p:txBody>
      </p:sp>
      <p:pic>
        <p:nvPicPr>
          <p:cNvPr descr="Image of BBC earth web site page zoomed in. Images of various animals is just as visible and navigation is just as easy to read. " id="162" name="Google Shape;1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6105" y="2803379"/>
            <a:ext cx="7539789" cy="377388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68" name="Google Shape;16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How Can We Fix Reflow Issues? 1/3</a:t>
            </a:r>
            <a:endParaRPr/>
          </a:p>
        </p:txBody>
      </p:sp>
      <p:sp>
        <p:nvSpPr>
          <p:cNvPr descr="As mentioned previously, this is controlled through media queries&#10;We can use CSS to set rules for how our content is viewed&#10;Rules such as the previously mentioned &#10;@media only screen and (max-width: 600px)&#10;&#10;Take this example which will turn the background color to blue of the body element when the viewport is 600px or smaller&#10;@media only screen and (max-width: 600px) {&#10;  body {&#10;    background-color: lightblue;&#10;  }&#10;}&#10;" id="169" name="Google Shape;169;p23"/>
          <p:cNvSpPr txBox="1"/>
          <p:nvPr>
            <p:ph idx="1" type="body"/>
          </p:nvPr>
        </p:nvSpPr>
        <p:spPr>
          <a:xfrm>
            <a:off x="838200" y="1524000"/>
            <a:ext cx="11065042" cy="505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As mentioned previously, this is controlled through </a:t>
            </a:r>
            <a:r>
              <a:rPr b="1" lang="en-US"/>
              <a:t>media queries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can use </a:t>
            </a:r>
            <a:r>
              <a:rPr b="1" lang="en-US"/>
              <a:t>CSS</a:t>
            </a:r>
            <a:r>
              <a:rPr lang="en-US"/>
              <a:t> to set rules for how our content is viewed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Rules such as the previously mentioned </a:t>
            </a:r>
            <a:endParaRPr/>
          </a:p>
          <a:p>
            <a:pPr indent="-22860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A52A2A"/>
              </a:buClr>
              <a:buSzPts val="2400"/>
              <a:buChar char="•"/>
            </a:pP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Take this example, which will turn the HTML body </a:t>
            </a:r>
            <a:r>
              <a:rPr lang="en-US"/>
              <a:t>element </a:t>
            </a:r>
            <a:r>
              <a:rPr lang="en-US"/>
              <a:t>background color to blue when the viewport is 600px or smaller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A52A2A"/>
              </a:buClr>
              <a:buSzPts val="2800"/>
              <a:buNone/>
            </a:pP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  body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   background-color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blue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75" name="Google Shape;175;p24"/>
          <p:cNvSpPr txBox="1"/>
          <p:nvPr>
            <p:ph type="title"/>
          </p:nvPr>
        </p:nvSpPr>
        <p:spPr>
          <a:xfrm>
            <a:off x="648929" y="557190"/>
            <a:ext cx="5170852" cy="16715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How Can We Fix Reflow Issues? 2/3</a:t>
            </a:r>
            <a:endParaRPr/>
          </a:p>
        </p:txBody>
      </p:sp>
      <p:sp>
        <p:nvSpPr>
          <p:cNvPr descr="As developers, adapting  for reflow requires testing in different viewports&#10;Most browsers support this as a developer feature&#10;In the example to the right, I am using chrome, however the steps are very similar for any browser of your choice&#10;While in Chrome press F12 or right click and select Inspect&#10;You should see something like this:&#10;" id="176" name="Google Shape;176;p24"/>
          <p:cNvSpPr txBox="1"/>
          <p:nvPr>
            <p:ph idx="1" type="body"/>
          </p:nvPr>
        </p:nvSpPr>
        <p:spPr>
          <a:xfrm>
            <a:off x="644230" y="1974754"/>
            <a:ext cx="5180100" cy="3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As developers, </a:t>
            </a:r>
            <a:r>
              <a:rPr b="1" lang="en-US" sz="2400"/>
              <a:t>adapting</a:t>
            </a:r>
            <a:r>
              <a:rPr lang="en-US" sz="2400"/>
              <a:t>  for reflow requires </a:t>
            </a:r>
            <a:r>
              <a:rPr b="1" lang="en-US" sz="2400"/>
              <a:t>testing</a:t>
            </a:r>
            <a:r>
              <a:rPr lang="en-US" sz="2400"/>
              <a:t> in different viewports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Most browsers support this as a developer feature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In the example to the right, I am using chrome, however the steps are very similar for any modern browser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To replicate my process, w</a:t>
            </a:r>
            <a:r>
              <a:rPr lang="en-US" sz="2400"/>
              <a:t>hile in Chrome press </a:t>
            </a:r>
            <a:r>
              <a:rPr b="1" lang="en-US" sz="2400"/>
              <a:t>F12</a:t>
            </a:r>
            <a:r>
              <a:rPr lang="en-US" sz="2400"/>
              <a:t> or right click and select </a:t>
            </a:r>
            <a:r>
              <a:rPr b="1" lang="en-US" sz="2400"/>
              <a:t>Inspect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should see something like the image to the right</a:t>
            </a:r>
            <a:endParaRPr/>
          </a:p>
        </p:txBody>
      </p:sp>
      <p:pic>
        <p:nvPicPr>
          <p:cNvPr descr="A screenshot the chrome inspection tool&#10;" id="177" name="Google Shape;177;p24"/>
          <p:cNvPicPr preferRelativeResize="0"/>
          <p:nvPr/>
        </p:nvPicPr>
        <p:blipFill rotWithShape="1">
          <a:blip r:embed="rId3">
            <a:alphaModFix/>
          </a:blip>
          <a:srcRect b="0" l="0" r="2208" t="0"/>
          <a:stretch/>
        </p:blipFill>
        <p:spPr>
          <a:xfrm>
            <a:off x="6182944" y="557189"/>
            <a:ext cx="5170852" cy="5571898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78" name="Google Shape;178;p24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83" name="Google Shape;183;p25"/>
          <p:cNvSpPr txBox="1"/>
          <p:nvPr>
            <p:ph type="title"/>
          </p:nvPr>
        </p:nvSpPr>
        <p:spPr>
          <a:xfrm>
            <a:off x="648929" y="557190"/>
            <a:ext cx="5170852" cy="16715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How Can We Fix Reflow Issues? 3/3</a:t>
            </a:r>
            <a:endParaRPr/>
          </a:p>
        </p:txBody>
      </p:sp>
      <p:sp>
        <p:nvSpPr>
          <p:cNvPr descr="Select the screen size icon in the top left&#10;Congratulations! You are now seeing your viewport from a new display size&#10;Have fun messing with the viewport and seeing your creation or other pages from different perspectives using the menu looking like the image below.&#10;" id="184" name="Google Shape;184;p25"/>
          <p:cNvSpPr txBox="1"/>
          <p:nvPr>
            <p:ph idx="1" type="body"/>
          </p:nvPr>
        </p:nvSpPr>
        <p:spPr>
          <a:xfrm>
            <a:off x="648930" y="2398030"/>
            <a:ext cx="5180245" cy="37310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Select the            icon in the top left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/>
              <a:t>Congratulations</a:t>
            </a:r>
            <a:r>
              <a:rPr lang="en-US" sz="2000"/>
              <a:t>! You are now seeing your viewport from a new display size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Have fun messing with the </a:t>
            </a:r>
            <a:r>
              <a:rPr b="1" lang="en-US" sz="2000"/>
              <a:t>viewport</a:t>
            </a:r>
            <a:r>
              <a:rPr lang="en-US" sz="2000"/>
              <a:t> and seeing your creation or other pages from different </a:t>
            </a:r>
            <a:r>
              <a:rPr b="1" lang="en-US" sz="2000"/>
              <a:t>perspectives</a:t>
            </a:r>
            <a:r>
              <a:rPr lang="en-US" sz="2000"/>
              <a:t> using the menu looking like the image below.</a:t>
            </a:r>
            <a:endParaRPr/>
          </a:p>
        </p:txBody>
      </p:sp>
      <p:pic>
        <p:nvPicPr>
          <p:cNvPr descr="A screenshot chrome inspection screen size tool icon." id="185" name="Google Shape;185;p25"/>
          <p:cNvPicPr preferRelativeResize="0"/>
          <p:nvPr/>
        </p:nvPicPr>
        <p:blipFill rotWithShape="1">
          <a:blip r:embed="rId3">
            <a:alphaModFix/>
          </a:blip>
          <a:srcRect b="92599" l="9126" r="81771" t="202"/>
          <a:stretch/>
        </p:blipFill>
        <p:spPr>
          <a:xfrm>
            <a:off x="2069432" y="2398030"/>
            <a:ext cx="481263" cy="401053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Screenshot of the chrome inspect tool with an emphasis on the screen size feature." id="186" name="Google Shape;186;p25"/>
          <p:cNvGrpSpPr/>
          <p:nvPr/>
        </p:nvGrpSpPr>
        <p:grpSpPr>
          <a:xfrm>
            <a:off x="6182944" y="557189"/>
            <a:ext cx="5170852" cy="5571898"/>
            <a:chOff x="6182944" y="557189"/>
            <a:chExt cx="5170852" cy="5571898"/>
          </a:xfrm>
        </p:grpSpPr>
        <p:pic>
          <p:nvPicPr>
            <p:cNvPr descr="A screenshot of a cell phone&#10;&#10;Description automatically generated" id="187" name="Google Shape;187;p25"/>
            <p:cNvPicPr preferRelativeResize="0"/>
            <p:nvPr/>
          </p:nvPicPr>
          <p:blipFill rotWithShape="1">
            <a:blip r:embed="rId3">
              <a:alphaModFix/>
            </a:blip>
            <a:srcRect b="0" l="0" r="2208" t="0"/>
            <a:stretch/>
          </p:blipFill>
          <p:spPr>
            <a:xfrm>
              <a:off x="6182944" y="557189"/>
              <a:ext cx="5170852" cy="5571898"/>
            </a:xfrm>
            <a:prstGeom prst="rect">
              <a:avLst/>
            </a:prstGeom>
            <a:noFill/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</p:pic>
        <p:sp>
          <p:nvSpPr>
            <p:cNvPr id="188" name="Google Shape;188;p25"/>
            <p:cNvSpPr/>
            <p:nvPr/>
          </p:nvSpPr>
          <p:spPr>
            <a:xfrm>
              <a:off x="6632123" y="557189"/>
              <a:ext cx="522656" cy="501590"/>
            </a:xfrm>
            <a:prstGeom prst="rect">
              <a:avLst/>
            </a:prstGeom>
            <a:noFill/>
            <a:ln cap="flat" cmpd="sng" w="76200">
              <a:solidFill>
                <a:srgbClr val="FF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Screen shot of chrome's responsive tool bar" id="189" name="Google Shape;18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246" y="4796855"/>
            <a:ext cx="4952217" cy="525748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90" name="Google Shape;190;p25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Who Does This Help?" id="196" name="Google Shape;196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Who Does This Help? 1/2</a:t>
            </a:r>
            <a:endParaRPr/>
          </a:p>
        </p:txBody>
      </p:sp>
      <p:sp>
        <p:nvSpPr>
          <p:cNvPr descr="Like most accessibility changes, this helps everyone&#10;Specifically, it helps anyone who may have a cognitive disability that would otherwise have difficulties with the navigation and understanding of how the elements on the page relate to each other &#10;" id="197" name="Google Shape;197;p26"/>
          <p:cNvSpPr txBox="1"/>
          <p:nvPr>
            <p:ph idx="1" type="body"/>
          </p:nvPr>
        </p:nvSpPr>
        <p:spPr>
          <a:xfrm>
            <a:off x="838200" y="1825625"/>
            <a:ext cx="10515600" cy="5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Like most accessibility changes, this </a:t>
            </a:r>
            <a:r>
              <a:rPr b="1" lang="en-US"/>
              <a:t>helps everyone</a:t>
            </a:r>
            <a:endParaRPr b="1"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Specifically, the recommended change helps anyone who may have a </a:t>
            </a:r>
            <a:r>
              <a:rPr b="1" lang="en-US"/>
              <a:t>cognitive </a:t>
            </a:r>
            <a:r>
              <a:rPr b="1" lang="en-US"/>
              <a:t>impairment</a:t>
            </a:r>
            <a:r>
              <a:rPr b="1" lang="en-US"/>
              <a:t> </a:t>
            </a:r>
            <a:r>
              <a:rPr lang="en-US"/>
              <a:t>that would otherwise have difficulties with the navigation and understanding of how the elements on the page relate to each other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Who Does This Help?" id="203" name="Google Shape;203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Who Does This Help? 2/2</a:t>
            </a:r>
            <a:endParaRPr/>
          </a:p>
        </p:txBody>
      </p:sp>
      <p:sp>
        <p:nvSpPr>
          <p:cNvPr descr="Like most accessibility changes, this helps everyone&#10;Specifically, it helps anyone who may have a cognitive disability that would otherwise have difficulties with the navigation and understanding of how the elements on the page relate to each other &#10;" id="204" name="Google Shape;204;p27"/>
          <p:cNvSpPr txBox="1"/>
          <p:nvPr>
            <p:ph idx="1" type="body"/>
          </p:nvPr>
        </p:nvSpPr>
        <p:spPr>
          <a:xfrm>
            <a:off x="838200" y="1825625"/>
            <a:ext cx="10515600" cy="5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Attention deficit hyperactivity disorder (ADHD)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Autism spectrum disorder (ASD)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Seizure disorders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Mental health disabilities - IE Schizophrenia, anxiety, depression, and paranoia.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Learning disabilities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Down syndrome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Dyslexia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Summary" id="209" name="Google Shape;20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descr="Reflow is a very important topic to know and understand&#10;Individuals with cognitive impairments will not be able to navigate your work if it is not responsive &#10;Being able to scale content to 400% is the WCAG standard&#10;You can use browser tools to accomplish this task" id="210" name="Google Shape;210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Reflow is a very important topic to know and understand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Individuals with cognitive impairments will not be able to navigate your work if it is not responsive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Being able to scale content to 400% is the WCAG standard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You can use the inspection tool along-side media queries to accomplish the above task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Further Resources" id="216" name="Google Shape;216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Further Resources</a:t>
            </a:r>
            <a:endParaRPr/>
          </a:p>
        </p:txBody>
      </p:sp>
      <p:sp>
        <p:nvSpPr>
          <p:cNvPr descr="Try media query examples for yourself at w3schools&#10;HCI concept: Fitz Law" id="217" name="Google Shape;217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Try media query examples for yourself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w3schools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HCI concept: Fitz Law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VisBug</a:t>
            </a:r>
            <a:r>
              <a:rPr lang="en-US"/>
              <a:t> developer chrome plugin to identify content sections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 u="sng">
                <a:solidFill>
                  <a:schemeClr val="hlink"/>
                </a:solidFill>
                <a:hlinkClick r:id="rId5"/>
              </a:rPr>
              <a:t>Web design basics</a:t>
            </a:r>
            <a:r>
              <a:rPr lang="en-US"/>
              <a:t> for reflow</a:t>
            </a:r>
            <a:endParaRPr sz="4500"/>
          </a:p>
        </p:txBody>
      </p:sp>
      <p:sp>
        <p:nvSpPr>
          <p:cNvPr id="218" name="Google Shape;218;p29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0" y="7968"/>
            <a:ext cx="12192000" cy="6858000"/>
          </a:xfrm>
          <a:prstGeom prst="rect">
            <a:avLst/>
          </a:prstGeom>
          <a:gradFill>
            <a:gsLst>
              <a:gs pos="0">
                <a:srgbClr val="B4C7E7"/>
              </a:gs>
              <a:gs pos="100000">
                <a:srgbClr val="E1EDDA"/>
              </a:gs>
            </a:gsLst>
            <a:lin ang="0" scaled="0"/>
          </a:gradFill>
          <a:ln cap="flat" cmpd="sng" w="12700">
            <a:solidFill>
              <a:srgbClr val="B4C7E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68" y="7968"/>
            <a:ext cx="1088438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Index" id="97" name="Google Shape;97;p14"/>
          <p:cNvSpPr txBox="1"/>
          <p:nvPr>
            <p:ph type="title"/>
          </p:nvPr>
        </p:nvSpPr>
        <p:spPr>
          <a:xfrm>
            <a:off x="3013965" y="220585"/>
            <a:ext cx="57546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33"/>
              <a:buFont typeface="Calibri"/>
              <a:buNone/>
            </a:pPr>
            <a:r>
              <a:rPr lang="en-US" sz="5333"/>
              <a:t>Index</a:t>
            </a:r>
            <a:endParaRPr/>
          </a:p>
        </p:txBody>
      </p:sp>
      <p:sp>
        <p:nvSpPr>
          <p:cNvPr descr="What is cognitive impairment?&#10;Real world examples&#10;What are the current statistics?&#10;How can we fix the issues?&#10;" id="98" name="Google Shape;98;p14"/>
          <p:cNvSpPr txBox="1"/>
          <p:nvPr>
            <p:ph idx="1" type="body"/>
          </p:nvPr>
        </p:nvSpPr>
        <p:spPr>
          <a:xfrm>
            <a:off x="2585950" y="1974974"/>
            <a:ext cx="73902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704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What is a Cognitive Impairment?</a:t>
            </a:r>
            <a:endParaRPr sz="3733"/>
          </a:p>
          <a:p>
            <a:pPr indent="-23704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What is Reflow?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Reflow Example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How Can We Fix Reflow Issues? 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Who Does This Help?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Summary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/>
        </p:nvSpPr>
        <p:spPr>
          <a:xfrm>
            <a:off x="1001275" y="3936500"/>
            <a:ext cx="8311800" cy="24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Memory										Problem Solving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Comprehension							Processing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emory Cards used to represent memory" id="104" name="Google Shape;104;p15" title="Memory Card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2549" y="3858212"/>
            <a:ext cx="1086850" cy="108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06" name="Google Shape;106;p15"/>
          <p:cNvSpPr txBox="1"/>
          <p:nvPr>
            <p:ph idx="1" type="body"/>
          </p:nvPr>
        </p:nvSpPr>
        <p:spPr>
          <a:xfrm>
            <a:off x="838200" y="1536870"/>
            <a:ext cx="10515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 </a:t>
            </a:r>
            <a:r>
              <a:rPr b="1" lang="en-US"/>
              <a:t>cognitive impairment</a:t>
            </a:r>
            <a:r>
              <a:rPr lang="en-US"/>
              <a:t> is something that inhibits a user's ability to perform one or more</a:t>
            </a:r>
            <a:r>
              <a:rPr b="1" lang="en-US"/>
              <a:t> cerebral tasks</a:t>
            </a:r>
            <a:endParaRPr b="1"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en-US"/>
              <a:t>Cognitive impairments </a:t>
            </a:r>
            <a:r>
              <a:rPr lang="en-US"/>
              <a:t>can be physical, mental, or behavioral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Examples of some cerebral tasks are:</a:t>
            </a:r>
            <a:endParaRPr/>
          </a:p>
        </p:txBody>
      </p:sp>
      <p:sp>
        <p:nvSpPr>
          <p:cNvPr descr="What is Reflow?" id="107" name="Google Shape;107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a Cognitive Impairment?</a:t>
            </a:r>
            <a:endParaRPr/>
          </a:p>
        </p:txBody>
      </p:sp>
      <p:pic>
        <p:nvPicPr>
          <p:cNvPr descr="Representation of problem solving" id="108" name="Google Shape;108;p15" title="Silhouette with lightbulb in the hea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0848" y="3904813"/>
            <a:ext cx="993637" cy="9936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esentation of comprehension &#10;" id="109" name="Google Shape;109;p15" title="Silhouette with brain in the hea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5775" y="5338025"/>
            <a:ext cx="993625" cy="99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esentation of processing" id="110" name="Google Shape;110;p15" title="Silhouette with gears in the head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13073" y="5338022"/>
            <a:ext cx="993625" cy="9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16" name="Google Shape;116;p16"/>
          <p:cNvSpPr txBox="1"/>
          <p:nvPr>
            <p:ph idx="1" type="body"/>
          </p:nvPr>
        </p:nvSpPr>
        <p:spPr>
          <a:xfrm>
            <a:off x="838200" y="1536876"/>
            <a:ext cx="10515600" cy="48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/>
              <a:t>Reflow</a:t>
            </a:r>
            <a:r>
              <a:rPr lang="en-US"/>
              <a:t> is the way browsers and document readers organize content to fit the width of the viewport (window)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Many of you may know reflow by another name: ‘</a:t>
            </a:r>
            <a:r>
              <a:rPr b="1" lang="en-US"/>
              <a:t>Responsive Web Design</a:t>
            </a:r>
            <a:r>
              <a:rPr lang="en-US"/>
              <a:t>’</a:t>
            </a:r>
            <a:endParaRPr b="1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Reflow is controlled by </a:t>
            </a:r>
            <a:r>
              <a:rPr b="1" lang="en-US"/>
              <a:t>media queries </a:t>
            </a:r>
            <a:r>
              <a:rPr lang="en-US"/>
              <a:t>in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CSS</a:t>
            </a:r>
            <a:r>
              <a:rPr lang="en-US"/>
              <a:t>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 example of this is: </a:t>
            </a: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</a:t>
            </a:r>
            <a:endParaRPr/>
          </a:p>
        </p:txBody>
      </p:sp>
      <p:sp>
        <p:nvSpPr>
          <p:cNvPr descr="What is Reflow?" id="117" name="Google Shape;11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Reflow? 1/2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23" name="Google Shape;123;p17"/>
          <p:cNvSpPr txBox="1"/>
          <p:nvPr>
            <p:ph idx="1" type="body"/>
          </p:nvPr>
        </p:nvSpPr>
        <p:spPr>
          <a:xfrm>
            <a:off x="838200" y="1536876"/>
            <a:ext cx="10515600" cy="49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According to </a:t>
            </a:r>
            <a:r>
              <a:rPr b="1" lang="en-US"/>
              <a:t>WCAG</a:t>
            </a:r>
            <a:r>
              <a:rPr lang="en-US"/>
              <a:t> 2.0, to be considered </a:t>
            </a:r>
            <a:r>
              <a:rPr b="1" lang="en-US"/>
              <a:t>cognitively accessible</a:t>
            </a:r>
            <a:r>
              <a:rPr lang="en-US"/>
              <a:t>, the interface should be just as visible when zoomed in </a:t>
            </a:r>
            <a:r>
              <a:rPr b="1" lang="en-US"/>
              <a:t>400%</a:t>
            </a:r>
            <a:endParaRPr b="1"/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In general, interfaces should deliver the </a:t>
            </a:r>
            <a:r>
              <a:rPr b="1" lang="en-US"/>
              <a:t>same content</a:t>
            </a:r>
            <a:r>
              <a:rPr lang="en-US"/>
              <a:t> in similar ways across </a:t>
            </a:r>
            <a:r>
              <a:rPr b="1" lang="en-US"/>
              <a:t>all</a:t>
            </a:r>
            <a:r>
              <a:rPr lang="en-US"/>
              <a:t> viewing platforms</a:t>
            </a:r>
            <a:endParaRPr/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Users should also </a:t>
            </a:r>
            <a:r>
              <a:rPr b="1" lang="en-US"/>
              <a:t>know </a:t>
            </a:r>
            <a:r>
              <a:rPr lang="en-US"/>
              <a:t>where they are at all times and be able to </a:t>
            </a:r>
            <a:r>
              <a:rPr b="1" lang="en-US"/>
              <a:t>navigate </a:t>
            </a:r>
            <a:r>
              <a:rPr lang="en-US"/>
              <a:t>to where they want to go in an intuitive fashion</a:t>
            </a:r>
            <a:endParaRPr/>
          </a:p>
        </p:txBody>
      </p:sp>
      <p:sp>
        <p:nvSpPr>
          <p:cNvPr descr="What is Reflow?" id="124" name="Google Shape;124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Reflow? 2/2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29" name="Google Shape;12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1/5</a:t>
            </a:r>
            <a:endParaRPr/>
          </a:p>
        </p:txBody>
      </p:sp>
      <p:sp>
        <p:nvSpPr>
          <p:cNvPr descr="You and your friends want to visit a local pub for food&#10;For one reason or another, you cannot make out what is on the page&#10;" id="130" name="Google Shape;130;p18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You and your friends want to visit a local pub for food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For one reason or another, you cannot make out what is on the page</a:t>
            </a:r>
            <a:endParaRPr/>
          </a:p>
        </p:txBody>
      </p:sp>
      <p:pic>
        <p:nvPicPr>
          <p:cNvPr descr="Image of a pub website menu. Items are small and difficult to make out."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8050" y="2523050"/>
            <a:ext cx="5675899" cy="405421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32" name="Google Shape;132;p18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37" name="Google Shape;137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2/</a:t>
            </a:r>
            <a:r>
              <a:rPr lang="en-US"/>
              <a:t>5</a:t>
            </a:r>
            <a:endParaRPr/>
          </a:p>
        </p:txBody>
      </p:sp>
      <p:sp>
        <p:nvSpPr>
          <p:cNvPr descr="So, like most savvy people your age you zoom in right?&#10;Well, you can see it now, but what happened to the rest of the page?&#10;" id="138" name="Google Shape;138;p19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So, like most savvy people your age you zoom in right?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Well, you can see it now, but what happened to the rest of the page?</a:t>
            </a:r>
            <a:endParaRPr/>
          </a:p>
        </p:txBody>
      </p:sp>
      <p:pic>
        <p:nvPicPr>
          <p:cNvPr descr="Image from pub website zoomed in. The page is bigger, but the site only zooms into a section of the page rather than refit the text to fit the page." id="139" name="Google Shape;13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5376" y="2557070"/>
            <a:ext cx="8281247" cy="402019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40" name="Google Shape;140;p19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45" name="Google Shape;14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3/</a:t>
            </a:r>
            <a:r>
              <a:rPr lang="en-US"/>
              <a:t>5</a:t>
            </a:r>
            <a:endParaRPr/>
          </a:p>
        </p:txBody>
      </p:sp>
      <p:sp>
        <p:nvSpPr>
          <p:cNvPr descr="This is where reflow becomes a big problem&#10;&#10;For those of us with cognitive impairments, it becomes a nightmare of trying to remember which element relates to which part of the menu and navigation is no longer straight forward&#10;" id="146" name="Google Shape;146;p20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This is where </a:t>
            </a:r>
            <a:r>
              <a:rPr b="1" lang="en-US"/>
              <a:t>reflow</a:t>
            </a:r>
            <a:r>
              <a:rPr lang="en-US"/>
              <a:t> becomes a big problem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For those of us with </a:t>
            </a:r>
            <a:r>
              <a:rPr b="1" lang="en-US"/>
              <a:t>cognitive impairments</a:t>
            </a:r>
            <a:r>
              <a:rPr lang="en-US"/>
              <a:t>, it becomes a nightmare of trying to remember which element relates to which part of the menu and </a:t>
            </a:r>
            <a:r>
              <a:rPr b="1" lang="en-US"/>
              <a:t>navigation</a:t>
            </a:r>
            <a:r>
              <a:rPr lang="en-US"/>
              <a:t> is no longer straight forward</a:t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mage of BBC earth web site that has various animals like penguin, gorilla, and tiger. The navigation is fairly easy to read and well spaced." id="152" name="Google Shape;152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4/5</a:t>
            </a:r>
            <a:endParaRPr/>
          </a:p>
        </p:txBody>
      </p:sp>
      <p:sp>
        <p:nvSpPr>
          <p:cNvPr descr="Image of BBC earth web site that has various animals like penguin, gorilla, and tiger. The navigation is fairly easy to read and well spaced." id="153" name="Google Shape;153;p21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Let’s compare the previous example to another site that handles reflow well</a:t>
            </a:r>
            <a:endParaRPr/>
          </a:p>
        </p:txBody>
      </p:sp>
      <p:pic>
        <p:nvPicPr>
          <p:cNvPr descr="Image of BBC earth web site that has various animals like penguin, gorilla, and tiger. The navigation is fairly easy to read and well spaced." id="154" name="Google Shape;15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1008" y="2222199"/>
            <a:ext cx="6049983" cy="4355064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descr="Image of BBC earth web site that has various animals like penguin, gorilla, and tiger. The navigation is fairly easy to read and well spaced." id="155" name="Google Shape;155;p21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